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4" r:id="rId2"/>
    <p:sldId id="282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24" r:id="rId21"/>
    <p:sldId id="420" r:id="rId22"/>
    <p:sldId id="425" r:id="rId23"/>
    <p:sldId id="426" r:id="rId24"/>
    <p:sldId id="421" r:id="rId25"/>
    <p:sldId id="422" r:id="rId26"/>
    <p:sldId id="423" r:id="rId27"/>
    <p:sldId id="283" r:id="rId28"/>
    <p:sldId id="304" r:id="rId29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3" autoAdjust="0"/>
    <p:restoredTop sz="86207" autoAdjust="0"/>
  </p:normalViewPr>
  <p:slideViewPr>
    <p:cSldViewPr showGuides="1">
      <p:cViewPr varScale="1">
        <p:scale>
          <a:sx n="117" d="100"/>
          <a:sy n="11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Raising and catching exceptions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example2()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example0();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„error detected, error code : 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&lt;&lt; </a:t>
            </a:r>
            <a:r>
              <a:rPr lang="en-US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;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this exception may be raised by example0(),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but if raised, gets handled in example0()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so this code is never reached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Re-raising exceptions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Exception is considered handled, in the moment we enter the exception handler code, following code is not an infinite loop: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lvl="1">
              <a:buNone/>
            </a:pPr>
            <a:r>
              <a:rPr lang="en-US" sz="1600" dirty="0" smtClean="0"/>
              <a:t>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here we throw exception of class xxx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lvl="1"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ExType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xxx)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we fail to handle it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xxx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let’s raise it again, someone „up” may handle it 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/>
              <a:t>without an argument causes re-raising the same exception.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... so instead of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xxx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/>
              <a:t>we may </a:t>
            </a:r>
            <a:r>
              <a:rPr lang="pl-PL" sz="2000" dirty="0" err="1" smtClean="0"/>
              <a:t>just</a:t>
            </a:r>
            <a:r>
              <a:rPr lang="pl-PL" sz="2000" dirty="0" smtClean="0"/>
              <a:t> w</a:t>
            </a:r>
            <a:r>
              <a:rPr lang="en-US" sz="2000" dirty="0" smtClean="0"/>
              <a:t>rite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Nested handlers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this code may raise exception of class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zzz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zzz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we handle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it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however handling code may fail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raise another exception of class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zzz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equivalent to „throw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zzz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;”,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zzz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handling exception raised while handling exception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Exception classes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We may define many classes of exceptions, or use already existing classes.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 class libraries using exception mechanism we usually define special exception classes to distinguish different exceptions.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Using own classes of exceptions is convenient, even the exception class name may be a clear information on kind of error detected.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Example: exception class: </a:t>
            </a:r>
            <a:r>
              <a:rPr lang="en-US" sz="2000" dirty="0" smtClean="0">
                <a:latin typeface="Arial Narrow" pitchFamily="34" charset="0"/>
              </a:rPr>
              <a:t>divide by zero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divide_by_0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in case of error we use constructor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divide_by_0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and catch the exception: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divide_by_0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 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/* ... */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</a:t>
            </a:r>
            <a:endParaRPr lang="en-US" sz="19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In the above example we used class (not an object, using argument constructors we may pass to the exception handler further information on the error detected)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Exception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Inheritance of exception classes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Dealing with exceptions we may benefit from inheritance – exception handler of exception of the base class handles also exceptions of the derived classes (automatic conversion, if the base was </a:t>
            </a:r>
            <a:r>
              <a:rPr lang="pl-PL" sz="2800" dirty="0" smtClean="0"/>
              <a:t>a </a:t>
            </a:r>
            <a:r>
              <a:rPr lang="en-US" sz="2800" dirty="0" smtClean="0"/>
              <a:t>public base).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math_error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overflow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math_error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underflow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math_error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divide_by_0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math_error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  <a:endParaRPr lang="en-US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In case there are many handlers, first matching one met is executed (the one closest to try).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400" b="1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overflow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overflow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handler for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overflow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exceptions derived from overflow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noverflow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math_error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handler for math errors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except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overflow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</a:t>
            </a:r>
            <a:r>
              <a:rPr lang="en-US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nme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ones derived from overflow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/>
          </a:p>
        </p:txBody>
      </p:sp>
      <p:sp>
        <p:nvSpPr>
          <p:cNvPr id="722949" name="Rectangle 5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Inheritance of exception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Wrong example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overflow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r>
              <a:rPr lang="en-U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math_error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handler for math errors 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				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including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overflow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en-US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</a:t>
            </a:r>
            <a:r>
              <a:rPr lang="en-US" sz="19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nme</a:t>
            </a:r>
            <a:r>
              <a:rPr lang="en-US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ones derived from overflow 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overflow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	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formally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handler for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overflow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exceptions derived from overflow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actually never reached since this 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exception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gets caught by above handler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pl-PL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</a:t>
            </a:r>
            <a:r>
              <a:rPr lang="pl-PL" sz="19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noverflow</a:t>
            </a:r>
            <a:r>
              <a:rPr lang="pl-PL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2000" dirty="0" smtClean="0"/>
          </a:p>
        </p:txBody>
      </p:sp>
      <p:sp>
        <p:nvSpPr>
          <p:cNvPr id="723973" name="Rectangle 5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Inheritance of exception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Handling unhandled exceptions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529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2800" dirty="0" smtClean="0"/>
              <a:t>Using </a:t>
            </a:r>
            <a:r>
              <a:rPr lang="pl-PL" sz="2800" dirty="0" smtClean="0"/>
              <a:t> </a:t>
            </a:r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(...) </a:t>
            </a:r>
            <a:r>
              <a:rPr lang="en-US" sz="2800" dirty="0" smtClean="0"/>
              <a:t>we define handler for every exception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m()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something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(...)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 something went wrong, </a:t>
            </a:r>
            <a:endParaRPr lang="pl-PL" sz="19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//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 do clean-up after the aborted m()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re-raise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exception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Specifying explicitly methods that throw exceptions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28775"/>
            <a:ext cx="3826768" cy="4537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void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B91A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C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::met()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throw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int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{  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obsolete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!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  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something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  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throw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(12);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  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something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void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B91A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C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::met()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throw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{  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obsolete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!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  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something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  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</a:t>
            </a:r>
            <a:r>
              <a:rPr kumimoji="0" lang="pl-PL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throw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not </a:t>
            </a:r>
            <a:r>
              <a:rPr kumimoji="0" lang="pl-PL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allowed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here</a:t>
            </a:r>
            <a:endParaRPr kumimoji="0" lang="pl-PL" sz="1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  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something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44008" y="1628775"/>
            <a:ext cx="4176464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::met() </a:t>
            </a:r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something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(12);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something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::met() </a:t>
            </a:r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something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not </a:t>
            </a:r>
            <a:r>
              <a:rPr lang="pl-PL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allowed</a:t>
            </a:r>
            <a:r>
              <a:rPr lang="pl-P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here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something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 smtClean="0"/>
              <a:t>Exception handling </a:t>
            </a:r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Ph.D</a:t>
            </a:r>
            <a:r>
              <a:rPr lang="pl-PL" b="1" dirty="0" smtClean="0"/>
              <a:t>.,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Specifying explicitly methods that throw exceptions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435280" cy="45370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 err="1" smtClean="0"/>
              <a:t>function</a:t>
            </a:r>
            <a:r>
              <a:rPr lang="pl-PL" sz="2800" dirty="0" smtClean="0"/>
              <a:t> </a:t>
            </a:r>
            <a:r>
              <a:rPr lang="pl-PL" sz="2800" dirty="0" err="1" smtClean="0"/>
              <a:t>(or</a:t>
            </a:r>
            <a:r>
              <a:rPr lang="pl-PL" sz="2800" dirty="0" smtClean="0"/>
              <a:t> a </a:t>
            </a:r>
            <a:r>
              <a:rPr lang="pl-PL" sz="2800" dirty="0" err="1" smtClean="0"/>
              <a:t>template</a:t>
            </a:r>
            <a:r>
              <a:rPr lang="pl-PL" sz="2800" dirty="0" smtClean="0"/>
              <a:t>) </a:t>
            </a:r>
            <a:r>
              <a:rPr lang="pl-PL" sz="2800" dirty="0" err="1" smtClean="0"/>
              <a:t>may</a:t>
            </a:r>
            <a:r>
              <a:rPr lang="pl-PL" sz="2800" dirty="0" smtClean="0"/>
              <a:t> </a:t>
            </a:r>
            <a:r>
              <a:rPr lang="pl-PL" sz="2800" dirty="0" err="1" smtClean="0"/>
              <a:t>declare</a:t>
            </a:r>
            <a:r>
              <a:rPr lang="pl-PL" sz="2800" dirty="0" smtClean="0"/>
              <a:t> </a:t>
            </a:r>
            <a:r>
              <a:rPr lang="pl-PL" sz="2800" dirty="0" err="1" smtClean="0"/>
              <a:t>when</a:t>
            </a:r>
            <a:r>
              <a:rPr lang="pl-PL" sz="2800" dirty="0" smtClean="0"/>
              <a:t> </a:t>
            </a:r>
            <a:r>
              <a:rPr lang="pl-PL" sz="2800" dirty="0" err="1" smtClean="0"/>
              <a:t>it</a:t>
            </a:r>
            <a:r>
              <a:rPr lang="pl-PL" sz="2800" dirty="0" smtClean="0"/>
              <a:t> </a:t>
            </a:r>
            <a:r>
              <a:rPr lang="pl-PL" sz="2800" dirty="0" err="1" smtClean="0"/>
              <a:t>may</a:t>
            </a:r>
            <a:r>
              <a:rPr lang="pl-PL" sz="2800" dirty="0" smtClean="0"/>
              <a:t> </a:t>
            </a:r>
            <a:r>
              <a:rPr lang="pl-PL" sz="2800" dirty="0" err="1" smtClean="0"/>
              <a:t>throe</a:t>
            </a:r>
            <a:r>
              <a:rPr lang="pl-PL" sz="2800" dirty="0" smtClean="0"/>
              <a:t> </a:t>
            </a:r>
            <a:r>
              <a:rPr lang="pl-PL" sz="2800" dirty="0" err="1" smtClean="0"/>
              <a:t>exceptions</a:t>
            </a:r>
            <a:r>
              <a:rPr lang="pl-PL" sz="2800" dirty="0" smtClean="0"/>
              <a:t> by </a:t>
            </a:r>
            <a:r>
              <a:rPr lang="pl-PL" sz="2800" dirty="0" err="1" smtClean="0"/>
              <a:t>using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2800" dirty="0" smtClean="0">
                <a:highlight>
                  <a:srgbClr val="FFFFFF"/>
                </a:highlight>
              </a:rPr>
              <a:t> </a:t>
            </a:r>
            <a:r>
              <a:rPr lang="pl-PL" sz="2800" dirty="0" err="1" smtClean="0"/>
              <a:t>specifier</a:t>
            </a:r>
            <a:r>
              <a:rPr lang="pl-PL" sz="2800" dirty="0" smtClean="0"/>
              <a:t>, </a:t>
            </a:r>
            <a:r>
              <a:rPr lang="pl-PL" sz="2800" dirty="0" err="1" smtClean="0"/>
              <a:t>whose</a:t>
            </a:r>
            <a:r>
              <a:rPr lang="pl-PL" sz="2800" dirty="0" smtClean="0"/>
              <a:t> argument </a:t>
            </a:r>
            <a:r>
              <a:rPr lang="pl-PL" sz="2800" dirty="0" err="1" smtClean="0"/>
              <a:t>should</a:t>
            </a:r>
            <a:r>
              <a:rPr lang="pl-PL" sz="2800" dirty="0" smtClean="0"/>
              <a:t> be a </a:t>
            </a:r>
            <a:r>
              <a:rPr lang="pl-PL" sz="2800" dirty="0" err="1" smtClean="0"/>
              <a:t>constexpresson</a:t>
            </a:r>
            <a:endParaRPr lang="pl-PL" sz="2800" dirty="0" smtClean="0"/>
          </a:p>
          <a:p>
            <a:pPr>
              <a:lnSpc>
                <a:spcPct val="90000"/>
              </a:lnSpc>
              <a:buNone/>
              <a:defRPr/>
            </a:pPr>
            <a:endParaRPr lang="pl-PL" sz="28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::met() </a:t>
            </a: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(T) != </a:t>
            </a: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  <a:endParaRPr lang="pl-PL" sz="2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80000"/>
              </a:lnSpc>
              <a:buNone/>
              <a:defRPr/>
            </a:pP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800" dirty="0" smtClean="0"/>
              <a:t>as a </a:t>
            </a:r>
            <a:r>
              <a:rPr lang="pl-PL" sz="2800" dirty="0" err="1" smtClean="0"/>
              <a:t>compilation-time</a:t>
            </a:r>
            <a:r>
              <a:rPr lang="pl-PL" sz="2800" dirty="0" smtClean="0"/>
              <a:t> operator </a:t>
            </a:r>
            <a:r>
              <a:rPr lang="pl-PL" sz="2800" dirty="0" err="1" smtClean="0"/>
              <a:t>returns</a:t>
            </a:r>
            <a:r>
              <a:rPr lang="pl-PL" sz="2800" dirty="0" smtClean="0"/>
              <a:t> </a:t>
            </a:r>
            <a:r>
              <a:rPr lang="pl-PL" sz="2800" dirty="0" err="1" smtClean="0"/>
              <a:t>true</a:t>
            </a:r>
            <a:r>
              <a:rPr lang="pl-PL" sz="2800" dirty="0" smtClean="0"/>
              <a:t> </a:t>
            </a:r>
            <a:r>
              <a:rPr lang="pl-PL" sz="2800" dirty="0" err="1" smtClean="0"/>
              <a:t>if</a:t>
            </a:r>
            <a:r>
              <a:rPr lang="pl-PL" sz="2800" dirty="0" smtClean="0"/>
              <a:t> </a:t>
            </a:r>
            <a:r>
              <a:rPr lang="pl-PL" sz="2800" dirty="0" err="1" smtClean="0"/>
              <a:t>it’s</a:t>
            </a:r>
            <a:r>
              <a:rPr lang="pl-PL" sz="2800" dirty="0" smtClean="0"/>
              <a:t> argument (not </a:t>
            </a:r>
            <a:r>
              <a:rPr lang="pl-PL" sz="2800" dirty="0" err="1" smtClean="0"/>
              <a:t>evaluated</a:t>
            </a:r>
            <a:r>
              <a:rPr lang="pl-PL" sz="2800" dirty="0" smtClean="0"/>
              <a:t>) </a:t>
            </a:r>
            <a:r>
              <a:rPr lang="pl-PL" sz="2800" dirty="0" err="1" smtClean="0"/>
              <a:t>can</a:t>
            </a:r>
            <a:r>
              <a:rPr lang="pl-PL" sz="2800" dirty="0" smtClean="0"/>
              <a:t> not </a:t>
            </a:r>
            <a:r>
              <a:rPr lang="pl-PL" sz="2800" dirty="0" err="1" smtClean="0"/>
              <a:t>throw</a:t>
            </a:r>
            <a:r>
              <a:rPr lang="pl-PL" sz="2800" dirty="0" smtClean="0"/>
              <a:t> </a:t>
            </a:r>
            <a:r>
              <a:rPr lang="pl-PL" sz="2800" dirty="0" err="1" smtClean="0"/>
              <a:t>exceptions</a:t>
            </a:r>
            <a:endParaRPr lang="pl-PL" sz="2800" dirty="0" smtClean="0"/>
          </a:p>
          <a:p>
            <a:pPr>
              <a:lnSpc>
                <a:spcPct val="90000"/>
              </a:lnSpc>
              <a:buNone/>
              <a:defRPr/>
            </a:pPr>
            <a:endParaRPr lang="pl-PL" sz="2800" dirty="0" smtClean="0"/>
          </a:p>
          <a:p>
            <a:pPr>
              <a:buNone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MyClass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()); 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true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constructor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of  </a:t>
            </a:r>
            <a:endParaRPr lang="pl-PL" sz="22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(f());       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MyClass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or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f()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function</a:t>
            </a:r>
            <a:endParaRPr lang="pl-PL" sz="22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pl-PL" sz="13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does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not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exceptions</a:t>
            </a:r>
            <a:endParaRPr lang="pl-PL" sz="22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::met() </a:t>
            </a: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()));</a:t>
            </a:r>
            <a:endParaRPr lang="pl-PL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 err="1" smtClean="0"/>
              <a:t>Unexpected</a:t>
            </a:r>
            <a:r>
              <a:rPr lang="pl-PL" sz="4000" dirty="0" smtClean="0"/>
              <a:t> </a:t>
            </a:r>
            <a:r>
              <a:rPr lang="pl-PL" sz="4000" dirty="0" err="1" smtClean="0"/>
              <a:t>exception</a:t>
            </a:r>
            <a:r>
              <a:rPr lang="pl-PL" sz="4000" dirty="0" smtClean="0"/>
              <a:t> </a:t>
            </a:r>
            <a:r>
              <a:rPr lang="pl-PL" sz="4000" dirty="0" err="1" smtClean="0"/>
              <a:t>handling</a:t>
            </a:r>
            <a:endParaRPr lang="en-US" sz="4000" dirty="0" smtClean="0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>
              <a:defRPr/>
            </a:pPr>
            <a:r>
              <a:rPr lang="pl-PL" sz="2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set_unexpected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my_unexpected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endParaRPr lang="en-US" sz="2800" dirty="0" smtClean="0"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pl-PL" sz="2400" dirty="0" err="1" smtClean="0"/>
              <a:t>sets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unexpected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</a:t>
            </a:r>
            <a:r>
              <a:rPr lang="pl-PL" sz="2400" dirty="0" smtClean="0"/>
              <a:t> handler</a:t>
            </a:r>
          </a:p>
          <a:p>
            <a:pPr lvl="1">
              <a:defRPr/>
            </a:pPr>
            <a:r>
              <a:rPr lang="pl-PL" sz="2400" dirty="0" err="1" smtClean="0"/>
              <a:t>default</a:t>
            </a:r>
            <a:r>
              <a:rPr lang="pl-PL" sz="2400" dirty="0" smtClean="0"/>
              <a:t> handler 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400" dirty="0" smtClean="0">
                <a:latin typeface="Arial Narrow" pitchFamily="34" charset="0"/>
              </a:rPr>
              <a:t>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unexpected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sz="2400" dirty="0" smtClean="0"/>
              <a:t> </a:t>
            </a:r>
            <a:r>
              <a:rPr lang="pl-PL" sz="2400" dirty="0" err="1" smtClean="0"/>
              <a:t>just</a:t>
            </a:r>
            <a:r>
              <a:rPr lang="pl-PL" sz="2400" dirty="0" smtClean="0"/>
              <a:t> </a:t>
            </a:r>
            <a:r>
              <a:rPr lang="pl-PL" sz="2400" dirty="0" err="1" smtClean="0"/>
              <a:t>calls</a:t>
            </a:r>
            <a:r>
              <a:rPr lang="pl-PL" sz="2400" dirty="0" smtClean="0"/>
              <a:t>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terminate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pl-PL" sz="2400" dirty="0" smtClean="0"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pl-PL" sz="2400" dirty="0" err="1" smtClean="0"/>
              <a:t>the</a:t>
            </a:r>
            <a:r>
              <a:rPr lang="pl-PL" sz="2400" dirty="0" smtClean="0"/>
              <a:t> handler will be </a:t>
            </a:r>
            <a:r>
              <a:rPr lang="pl-PL" sz="2400" dirty="0" err="1" smtClean="0"/>
              <a:t>called</a:t>
            </a:r>
            <a:r>
              <a:rPr lang="pl-PL" sz="2400" dirty="0" smtClean="0"/>
              <a:t> </a:t>
            </a: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thrown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different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</a:t>
            </a:r>
            <a:r>
              <a:rPr lang="pl-PL" sz="2400" dirty="0" smtClean="0"/>
              <a:t> </a:t>
            </a:r>
            <a:r>
              <a:rPr lang="pl-PL" sz="2400" dirty="0" err="1" smtClean="0"/>
              <a:t>specification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throwing</a:t>
            </a:r>
            <a:r>
              <a:rPr lang="pl-PL" sz="2400" dirty="0" smtClean="0"/>
              <a:t> </a:t>
            </a:r>
            <a:r>
              <a:rPr lang="pl-PL" sz="2400" dirty="0" err="1" smtClean="0"/>
              <a:t>function</a:t>
            </a:r>
            <a:endParaRPr lang="pl-PL" sz="2400" dirty="0" smtClean="0"/>
          </a:p>
          <a:p>
            <a:pPr lvl="1" eaLnBrk="1" hangingPunct="1">
              <a:defRPr/>
            </a:pP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throwing</a:t>
            </a:r>
            <a:r>
              <a:rPr lang="pl-PL" sz="2400" dirty="0" smtClean="0"/>
              <a:t> </a:t>
            </a:r>
            <a:r>
              <a:rPr lang="pl-PL" sz="2400" dirty="0" err="1" smtClean="0"/>
              <a:t>function</a:t>
            </a:r>
            <a:r>
              <a:rPr lang="pl-PL" sz="2400" dirty="0" smtClean="0"/>
              <a:t> </a:t>
            </a:r>
            <a:r>
              <a:rPr lang="pl-PL" sz="2400" dirty="0" err="1" smtClean="0"/>
              <a:t>specifies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may</a:t>
            </a:r>
            <a:r>
              <a:rPr lang="pl-PL" sz="2400" dirty="0" smtClean="0"/>
              <a:t> </a:t>
            </a:r>
            <a:r>
              <a:rPr lang="pl-PL" sz="2400" dirty="0" err="1" smtClean="0"/>
              <a:t>throw</a:t>
            </a:r>
            <a:r>
              <a:rPr lang="pl-PL" sz="2400" dirty="0" smtClean="0"/>
              <a:t>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bad_exception</a:t>
            </a:r>
            <a:r>
              <a:rPr lang="pl-PL" sz="2400" dirty="0" smtClean="0"/>
              <a:t>, </a:t>
            </a:r>
            <a:r>
              <a:rPr lang="pl-PL" sz="2400" dirty="0" err="1" smtClean="0"/>
              <a:t>than</a:t>
            </a:r>
            <a:r>
              <a:rPr lang="pl-PL" sz="2400" dirty="0" smtClean="0"/>
              <a:t> </a:t>
            </a:r>
            <a:r>
              <a:rPr lang="pl-PL" sz="2400" dirty="0" err="1" smtClean="0"/>
              <a:t>rethrowing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</a:t>
            </a:r>
            <a:r>
              <a:rPr lang="pl-PL" sz="2400" dirty="0" smtClean="0"/>
              <a:t> by </a:t>
            </a:r>
            <a:r>
              <a:rPr lang="pl-PL" sz="2400" dirty="0" err="1" smtClean="0"/>
              <a:t>the</a:t>
            </a:r>
            <a:r>
              <a:rPr lang="pl-PL" sz="2400" dirty="0" smtClean="0"/>
              <a:t> handler, </a:t>
            </a:r>
            <a:r>
              <a:rPr lang="pl-PL" sz="2400" dirty="0" err="1" smtClean="0"/>
              <a:t>or</a:t>
            </a:r>
            <a:r>
              <a:rPr lang="pl-PL" sz="2400" dirty="0" smtClean="0"/>
              <a:t> </a:t>
            </a:r>
            <a:r>
              <a:rPr lang="pl-PL" sz="2400" dirty="0" err="1" smtClean="0"/>
              <a:t>throwing</a:t>
            </a:r>
            <a:r>
              <a:rPr lang="pl-PL" sz="2400" dirty="0" smtClean="0"/>
              <a:t> </a:t>
            </a:r>
            <a:r>
              <a:rPr lang="pl-PL" sz="2400" dirty="0" err="1" smtClean="0"/>
              <a:t>other</a:t>
            </a:r>
            <a:r>
              <a:rPr lang="pl-PL" sz="2400" dirty="0" smtClean="0"/>
              <a:t> </a:t>
            </a:r>
            <a:r>
              <a:rPr lang="pl-PL" sz="2400" dirty="0" err="1" smtClean="0"/>
              <a:t>unspecified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</a:t>
            </a:r>
            <a:r>
              <a:rPr lang="pl-PL" sz="2400" dirty="0" smtClean="0"/>
              <a:t>, </a:t>
            </a:r>
            <a:r>
              <a:rPr lang="pl-PL" sz="2400" dirty="0" err="1" smtClean="0"/>
              <a:t>causes</a:t>
            </a:r>
            <a:r>
              <a:rPr lang="pl-PL" sz="2400" dirty="0" smtClean="0"/>
              <a:t> automatic </a:t>
            </a:r>
            <a:r>
              <a:rPr lang="pl-PL" sz="2400" dirty="0" err="1" smtClean="0"/>
              <a:t>throwing</a:t>
            </a:r>
            <a:r>
              <a:rPr lang="pl-PL" sz="2400" dirty="0" smtClean="0"/>
              <a:t> of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bad_exception</a:t>
            </a:r>
            <a:r>
              <a:rPr lang="pl-PL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 err="1" smtClean="0"/>
              <a:t>Exceptions</a:t>
            </a:r>
            <a:r>
              <a:rPr lang="pl-PL" sz="4000" dirty="0" smtClean="0"/>
              <a:t> and </a:t>
            </a:r>
            <a:r>
              <a:rPr lang="pl-PL" sz="4000" dirty="0" err="1" smtClean="0"/>
              <a:t>constructors</a:t>
            </a:r>
            <a:endParaRPr lang="en-US" sz="4000" dirty="0" smtClean="0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70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l-PL" sz="2800" dirty="0" err="1" smtClean="0"/>
              <a:t>constructor</a:t>
            </a:r>
            <a:r>
              <a:rPr lang="pl-PL" sz="2800" dirty="0" smtClean="0"/>
              <a:t> </a:t>
            </a:r>
            <a:r>
              <a:rPr lang="pl-PL" sz="2800" dirty="0" err="1" smtClean="0"/>
              <a:t>initialization</a:t>
            </a:r>
            <a:r>
              <a:rPr lang="pl-PL" sz="2800" dirty="0" smtClean="0"/>
              <a:t> list </a:t>
            </a:r>
            <a:r>
              <a:rPr lang="pl-PL" sz="2800" dirty="0" err="1" smtClean="0"/>
              <a:t>may</a:t>
            </a:r>
            <a:r>
              <a:rPr lang="pl-PL" sz="2800" dirty="0" smtClean="0"/>
              <a:t> be </a:t>
            </a:r>
            <a:r>
              <a:rPr lang="pl-PL" sz="2800" dirty="0" err="1" smtClean="0"/>
              <a:t>placed</a:t>
            </a:r>
            <a:r>
              <a:rPr lang="pl-PL" sz="2800" dirty="0" smtClean="0"/>
              <a:t> </a:t>
            </a:r>
            <a:r>
              <a:rPr lang="pl-PL" sz="2800" dirty="0" err="1" smtClean="0"/>
              <a:t>inside</a:t>
            </a:r>
            <a:r>
              <a:rPr lang="pl-PL" sz="2800" dirty="0" smtClean="0"/>
              <a:t> </a:t>
            </a:r>
            <a:r>
              <a:rPr lang="pl-PL" sz="2800" dirty="0" err="1" smtClean="0"/>
              <a:t>try</a:t>
            </a:r>
            <a:r>
              <a:rPr lang="pl-PL" sz="2800" dirty="0" smtClean="0"/>
              <a:t> </a:t>
            </a:r>
            <a:r>
              <a:rPr lang="pl-PL" sz="2800" dirty="0" err="1" smtClean="0"/>
              <a:t>block</a:t>
            </a:r>
            <a:r>
              <a:rPr lang="pl-PL" sz="2800" dirty="0" smtClean="0"/>
              <a:t> by </a:t>
            </a:r>
            <a:r>
              <a:rPr lang="pl-PL" sz="2800" dirty="0" err="1" smtClean="0"/>
              <a:t>using</a:t>
            </a:r>
            <a:r>
              <a:rPr lang="pl-PL" sz="2800" dirty="0" smtClean="0"/>
              <a:t> </a:t>
            </a:r>
            <a:r>
              <a:rPr lang="pl-PL" sz="2800" b="1" dirty="0" err="1" smtClean="0"/>
              <a:t>function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try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block</a:t>
            </a:r>
            <a:endParaRPr lang="pl-PL" sz="2800" b="1" dirty="0" smtClean="0"/>
          </a:p>
          <a:p>
            <a:pPr eaLnBrk="1" hangingPunct="1">
              <a:defRPr/>
            </a:pPr>
            <a:endParaRPr lang="pl-PL" sz="2800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adult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::adult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adult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: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nr_ID_card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aloc_string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.nr_ID_card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constructor’s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body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(...)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invoked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for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constructor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will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automatically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rethrow</a:t>
            </a: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  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programmer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does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not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explicitly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for a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function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end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of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handler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treated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as 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// a return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from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function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eaLnBrk="1" hangingPunct="1">
              <a:defRPr/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4000" dirty="0" err="1" smtClean="0"/>
              <a:t>Exceptions</a:t>
            </a:r>
            <a:r>
              <a:rPr lang="pl-PL" sz="4000" dirty="0" smtClean="0"/>
              <a:t> and </a:t>
            </a:r>
            <a:r>
              <a:rPr lang="pl-PL" sz="4000" dirty="0" err="1" smtClean="0"/>
              <a:t>constructors</a:t>
            </a:r>
            <a:r>
              <a:rPr lang="pl-PL" sz="4000" dirty="0" smtClean="0"/>
              <a:t> and </a:t>
            </a:r>
            <a:r>
              <a:rPr lang="pl-PL" sz="4000" dirty="0" err="1" smtClean="0"/>
              <a:t>destructors</a:t>
            </a:r>
            <a:endParaRPr lang="en-US" sz="4000" dirty="0" smtClean="0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7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the object is </a:t>
            </a:r>
            <a:r>
              <a:rPr lang="pl-PL" sz="2800" dirty="0" err="1" smtClean="0"/>
              <a:t>considered</a:t>
            </a:r>
            <a:r>
              <a:rPr lang="pl-PL" sz="2800" dirty="0" smtClean="0"/>
              <a:t> to be </a:t>
            </a:r>
            <a:r>
              <a:rPr lang="pl-PL" sz="2800" dirty="0" err="1" smtClean="0"/>
              <a:t>fully</a:t>
            </a:r>
            <a:r>
              <a:rPr lang="pl-PL" sz="2800" dirty="0" smtClean="0"/>
              <a:t> </a:t>
            </a:r>
            <a:r>
              <a:rPr lang="en-US" sz="2800" dirty="0" smtClean="0"/>
              <a:t>constructed only after leaving the body of the constructor</a:t>
            </a:r>
            <a:endParaRPr lang="pl-PL" sz="2800" dirty="0" smtClean="0"/>
          </a:p>
          <a:p>
            <a:pPr>
              <a:defRPr/>
            </a:pPr>
            <a:r>
              <a:rPr lang="en-US" sz="2800" dirty="0" smtClean="0"/>
              <a:t>the exception thrown in the initialization list will </a:t>
            </a:r>
            <a:r>
              <a:rPr lang="pl-PL" sz="2800" dirty="0" err="1" smtClean="0"/>
              <a:t>cause</a:t>
            </a:r>
            <a:r>
              <a:rPr lang="pl-PL" sz="2800" dirty="0" smtClean="0"/>
              <a:t> </a:t>
            </a:r>
            <a:r>
              <a:rPr lang="pl-PL" sz="2800" dirty="0" err="1" smtClean="0"/>
              <a:t>destruction</a:t>
            </a:r>
            <a:r>
              <a:rPr lang="pl-PL" sz="2800" dirty="0" smtClean="0"/>
              <a:t> of </a:t>
            </a:r>
            <a:r>
              <a:rPr lang="en-US" sz="2800" dirty="0" smtClean="0"/>
              <a:t>the already constructed </a:t>
            </a:r>
            <a:r>
              <a:rPr lang="pl-PL" sz="2800" dirty="0" err="1" smtClean="0"/>
              <a:t>class</a:t>
            </a:r>
            <a:r>
              <a:rPr lang="pl-PL" sz="2800" dirty="0" smtClean="0"/>
              <a:t> </a:t>
            </a:r>
            <a:r>
              <a:rPr lang="pl-PL" sz="2800" dirty="0" err="1" smtClean="0"/>
              <a:t>members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pl-PL" sz="2800" dirty="0" smtClean="0"/>
          </a:p>
          <a:p>
            <a:pPr>
              <a:defRPr/>
            </a:pPr>
            <a:r>
              <a:rPr lang="en-US" sz="2800" dirty="0" smtClean="0"/>
              <a:t>according to the standard, the destructor may throw exceptions, but this is a very bad idea, because </a:t>
            </a:r>
            <a:r>
              <a:rPr lang="pl-PL" sz="2800" dirty="0" err="1" smtClean="0"/>
              <a:t>primarily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en-US" sz="2800" dirty="0" smtClean="0"/>
              <a:t>destructors are </a:t>
            </a:r>
            <a:r>
              <a:rPr lang="pl-PL" sz="2800" dirty="0" err="1" smtClean="0"/>
              <a:t>invoked</a:t>
            </a:r>
            <a:r>
              <a:rPr lang="en-US" sz="2800" dirty="0" smtClean="0"/>
              <a:t> while handling exceptions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 smtClean="0"/>
              <a:t>Standard</a:t>
            </a:r>
            <a:r>
              <a:rPr lang="en-US" sz="4000" dirty="0" smtClean="0"/>
              <a:t> </a:t>
            </a:r>
            <a:r>
              <a:rPr lang="pl-PL" sz="4000" dirty="0" err="1" smtClean="0"/>
              <a:t>library</a:t>
            </a:r>
            <a:r>
              <a:rPr lang="pl-PL" sz="4000" dirty="0" smtClean="0"/>
              <a:t> </a:t>
            </a:r>
            <a:r>
              <a:rPr lang="en-US" sz="4000" dirty="0" smtClean="0"/>
              <a:t>exceptions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686800" cy="45370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400" dirty="0" smtClean="0"/>
              <a:t>Standard </a:t>
            </a:r>
            <a:r>
              <a:rPr lang="pl-PL" sz="2400" dirty="0" err="1" smtClean="0"/>
              <a:t>library</a:t>
            </a:r>
            <a:r>
              <a:rPr lang="pl-PL" sz="2400" dirty="0" smtClean="0"/>
              <a:t> </a:t>
            </a:r>
            <a:r>
              <a:rPr lang="pl-PL" sz="2400" dirty="0" err="1" smtClean="0"/>
              <a:t>components</a:t>
            </a:r>
            <a:r>
              <a:rPr lang="pl-PL" sz="2400" dirty="0" smtClean="0"/>
              <a:t> </a:t>
            </a:r>
            <a:r>
              <a:rPr lang="pl-PL" sz="2400" dirty="0" err="1" smtClean="0"/>
              <a:t>throw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exceptions</a:t>
            </a:r>
            <a:r>
              <a:rPr lang="pl-PL" sz="2400" dirty="0" smtClean="0"/>
              <a:t> </a:t>
            </a:r>
            <a:r>
              <a:rPr lang="pl-PL" sz="2400" dirty="0" err="1" smtClean="0"/>
              <a:t>derived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sz="2400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std::exception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</a:t>
            </a:r>
            <a:r>
              <a:rPr lang="pl-PL" sz="180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180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&amp;)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 </a:t>
            </a:r>
            <a:r>
              <a:rPr lang="en-US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operator=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&amp;) 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~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what() 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noexcept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return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en-US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 		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description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null-trminated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library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implementation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dependant</a:t>
            </a: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1800" dirty="0" smtClean="0">
                <a:latin typeface="Arial Narrow" pitchFamily="34" charset="0"/>
              </a:rPr>
              <a:t>} </a:t>
            </a:r>
            <a:endParaRPr lang="en-US" sz="1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400" dirty="0" smtClean="0"/>
              <a:t>Standard </a:t>
            </a:r>
            <a:r>
              <a:rPr lang="pl-PL" sz="2400" dirty="0" err="1" smtClean="0"/>
              <a:t>library</a:t>
            </a:r>
            <a:r>
              <a:rPr lang="pl-PL" sz="2400" dirty="0" smtClean="0"/>
              <a:t> </a:t>
            </a:r>
            <a:r>
              <a:rPr lang="pl-PL" sz="2400" dirty="0" err="1" smtClean="0"/>
              <a:t>components</a:t>
            </a:r>
            <a:r>
              <a:rPr lang="pl-PL" sz="2400" dirty="0" smtClean="0"/>
              <a:t> </a:t>
            </a:r>
            <a:r>
              <a:rPr lang="pl-PL" sz="2400" dirty="0" err="1" smtClean="0"/>
              <a:t>throw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exceptions</a:t>
            </a:r>
            <a:r>
              <a:rPr lang="pl-PL" sz="2400" dirty="0" smtClean="0"/>
              <a:t>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::) </a:t>
            </a:r>
            <a:r>
              <a:rPr lang="pl-PL" sz="24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bad_alloc</a:t>
            </a:r>
            <a:r>
              <a:rPr lang="pl-PL" sz="24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	</a:t>
            </a:r>
            <a:r>
              <a:rPr lang="en-US" sz="2000" dirty="0" smtClean="0"/>
              <a:t>thrown by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2000" dirty="0" smtClean="0"/>
              <a:t> </a:t>
            </a:r>
            <a:r>
              <a:rPr lang="pl-PL" sz="2000" dirty="0" err="1" smtClean="0"/>
              <a:t>in</a:t>
            </a:r>
            <a:r>
              <a:rPr lang="pl-PL" sz="2000" dirty="0" smtClean="0"/>
              <a:t> </a:t>
            </a:r>
            <a:r>
              <a:rPr lang="pl-PL" sz="2000" dirty="0" err="1" smtClean="0"/>
              <a:t>case</a:t>
            </a:r>
            <a:r>
              <a:rPr lang="pl-PL" sz="2000" dirty="0" smtClean="0"/>
              <a:t> of</a:t>
            </a:r>
            <a:r>
              <a:rPr lang="en-US" sz="2000" dirty="0" smtClean="0"/>
              <a:t> allocation failure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bad_cast</a:t>
            </a:r>
            <a:r>
              <a:rPr lang="pl-PL" sz="24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	</a:t>
            </a:r>
            <a:r>
              <a:rPr lang="en-US" sz="2000" dirty="0" smtClean="0"/>
              <a:t>thrown by 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dynamic_cast</a:t>
            </a:r>
            <a:r>
              <a:rPr lang="en-US" sz="2000" dirty="0" smtClean="0"/>
              <a:t> when </a:t>
            </a:r>
            <a:r>
              <a:rPr lang="pl-PL" sz="2000" dirty="0" err="1" smtClean="0"/>
              <a:t>it</a:t>
            </a:r>
            <a:r>
              <a:rPr lang="pl-PL" sz="2000" dirty="0" smtClean="0"/>
              <a:t> </a:t>
            </a:r>
            <a:r>
              <a:rPr lang="en-US" sz="2000" dirty="0" smtClean="0"/>
              <a:t>fails with a referenced type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bad_exception</a:t>
            </a:r>
            <a:r>
              <a:rPr lang="pl-PL" sz="24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	</a:t>
            </a:r>
            <a:r>
              <a:rPr lang="pl-PL" sz="2000" dirty="0" err="1" smtClean="0"/>
              <a:t>in</a:t>
            </a:r>
            <a:r>
              <a:rPr lang="pl-PL" sz="2000" dirty="0" smtClean="0"/>
              <a:t> </a:t>
            </a:r>
            <a:r>
              <a:rPr lang="pl-PL" sz="2000" dirty="0" err="1" smtClean="0"/>
              <a:t>case</a:t>
            </a:r>
            <a:r>
              <a:rPr lang="pl-PL" sz="2000" dirty="0" smtClean="0"/>
              <a:t> </a:t>
            </a:r>
            <a:r>
              <a:rPr lang="pl-PL" sz="2000" dirty="0" err="1" smtClean="0"/>
              <a:t>when</a:t>
            </a:r>
            <a:r>
              <a:rPr lang="en-US" sz="2000" dirty="0" smtClean="0"/>
              <a:t> exception type doesn't match any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function’s</a:t>
            </a:r>
            <a:r>
              <a:rPr lang="pl-PL" sz="2000" dirty="0" smtClean="0"/>
              <a:t> </a:t>
            </a:r>
            <a:r>
              <a:rPr lang="pl-PL" sz="2000" dirty="0" err="1" smtClean="0"/>
              <a:t>exception</a:t>
            </a:r>
            <a:r>
              <a:rPr lang="pl-PL" sz="2000" dirty="0" smtClean="0"/>
              <a:t> </a:t>
            </a:r>
            <a:r>
              <a:rPr lang="pl-PL" sz="2000" dirty="0" err="1" smtClean="0"/>
              <a:t>specification</a:t>
            </a:r>
            <a:r>
              <a:rPr lang="pl-PL" sz="2000" dirty="0" smtClean="0"/>
              <a:t> (and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rethrown</a:t>
            </a:r>
            <a:r>
              <a:rPr lang="pl-PL" sz="2000" dirty="0" smtClean="0"/>
              <a:t> by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unexpected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sz="2000" dirty="0" smtClean="0"/>
              <a:t>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bad_typeid</a:t>
            </a:r>
            <a:r>
              <a:rPr lang="pl-PL" sz="24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	 </a:t>
            </a:r>
            <a:r>
              <a:rPr lang="en-US" sz="2000" dirty="0" smtClean="0"/>
              <a:t>thrown by 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typeid</a:t>
            </a:r>
            <a:r>
              <a:rPr lang="pl-PL" sz="2000" dirty="0" smtClean="0"/>
              <a:t> </a:t>
            </a:r>
            <a:r>
              <a:rPr lang="pl-PL" sz="2000" dirty="0" err="1" smtClean="0"/>
              <a:t>e.g</a:t>
            </a:r>
            <a:r>
              <a:rPr lang="pl-PL" sz="2000" dirty="0" smtClean="0"/>
              <a:t>. </a:t>
            </a:r>
            <a:r>
              <a:rPr lang="pl-PL" sz="2000" dirty="0" err="1" smtClean="0"/>
              <a:t>when</a:t>
            </a:r>
            <a:r>
              <a:rPr lang="pl-PL" sz="2000" dirty="0" smtClean="0"/>
              <a:t> </a:t>
            </a:r>
            <a:r>
              <a:rPr lang="pl-PL" sz="2000" dirty="0" err="1" smtClean="0"/>
              <a:t>it</a:t>
            </a:r>
            <a:r>
              <a:rPr lang="pl-PL" sz="2000" dirty="0" smtClean="0"/>
              <a:t> </a:t>
            </a:r>
            <a:r>
              <a:rPr lang="pl-PL" sz="2000" dirty="0" err="1" smtClean="0"/>
              <a:t>gets</a:t>
            </a:r>
            <a:r>
              <a:rPr lang="pl-PL" sz="2000" dirty="0" smtClean="0"/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2000" dirty="0" smtClean="0"/>
              <a:t> argument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Standard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library 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exceptions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400" dirty="0" smtClean="0"/>
              <a:t>Standard </a:t>
            </a:r>
            <a:r>
              <a:rPr lang="pl-PL" sz="2400" dirty="0" err="1" smtClean="0"/>
              <a:t>library</a:t>
            </a:r>
            <a:r>
              <a:rPr lang="pl-PL" sz="2400" dirty="0" smtClean="0"/>
              <a:t> </a:t>
            </a:r>
            <a:r>
              <a:rPr lang="pl-PL" sz="2400" dirty="0" err="1" smtClean="0"/>
              <a:t>components</a:t>
            </a:r>
            <a:r>
              <a:rPr lang="pl-PL" sz="2400" dirty="0" smtClean="0"/>
              <a:t> </a:t>
            </a:r>
            <a:r>
              <a:rPr lang="pl-PL" sz="2400" dirty="0" err="1" smtClean="0"/>
              <a:t>throw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exceptions</a:t>
            </a:r>
            <a:r>
              <a:rPr lang="pl-PL" sz="2400" dirty="0" smtClean="0"/>
              <a:t> (</a:t>
            </a:r>
            <a:r>
              <a:rPr lang="pl-PL" sz="2400" dirty="0" err="1" smtClean="0"/>
              <a:t>std</a:t>
            </a:r>
            <a:r>
              <a:rPr lang="pl-PL" sz="2400" dirty="0" smtClean="0"/>
              <a:t>::)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runtime_error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	</a:t>
            </a:r>
            <a:r>
              <a:rPr lang="en-US" sz="2000" dirty="0" smtClean="0"/>
              <a:t>base for several runtime error exceptions</a:t>
            </a:r>
            <a:r>
              <a:rPr lang="pl-PL" sz="2000" dirty="0" smtClean="0"/>
              <a:t> 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range_error</a:t>
            </a:r>
            <a:r>
              <a:rPr lang="pl-PL" sz="2000" dirty="0" smtClean="0">
                <a:latin typeface="Arial Narrow" pitchFamily="34" charset="0"/>
              </a:rPr>
              <a:t>,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overflow_error</a:t>
            </a:r>
            <a:r>
              <a:rPr lang="pl-PL" sz="2000" dirty="0" smtClean="0">
                <a:latin typeface="Arial Narrow" pitchFamily="34" charset="0"/>
              </a:rPr>
              <a:t>,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underflow_error</a:t>
            </a:r>
            <a:r>
              <a:rPr lang="pl-PL" sz="20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logic_error</a:t>
            </a:r>
            <a:endParaRPr lang="pl-PL" sz="1900" dirty="0" smtClean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	for </a:t>
            </a:r>
            <a:r>
              <a:rPr lang="pl-PL" sz="2000" dirty="0" err="1" smtClean="0"/>
              <a:t>errors</a:t>
            </a:r>
            <a:r>
              <a:rPr lang="pl-PL" sz="2000" dirty="0" smtClean="0"/>
              <a:t> </a:t>
            </a:r>
            <a:r>
              <a:rPr lang="pl-PL" sz="2000" dirty="0" err="1" smtClean="0"/>
              <a:t>in</a:t>
            </a:r>
            <a:r>
              <a:rPr lang="pl-PL" sz="2000" dirty="0" smtClean="0"/>
              <a:t> </a:t>
            </a:r>
            <a:r>
              <a:rPr lang="pl-PL" sz="2000" dirty="0" err="1" smtClean="0"/>
              <a:t>internal</a:t>
            </a:r>
            <a:r>
              <a:rPr lang="pl-PL" sz="2000" dirty="0" smtClean="0"/>
              <a:t> </a:t>
            </a:r>
            <a:r>
              <a:rPr lang="pl-PL" sz="2000" dirty="0" err="1" smtClean="0"/>
              <a:t>logic</a:t>
            </a:r>
            <a:r>
              <a:rPr lang="pl-PL" sz="2000" dirty="0" smtClean="0"/>
              <a:t> of </a:t>
            </a:r>
            <a:r>
              <a:rPr lang="pl-PL" sz="2000" dirty="0" err="1" smtClean="0"/>
              <a:t>the</a:t>
            </a:r>
            <a:r>
              <a:rPr lang="pl-PL" sz="2000" dirty="0" smtClean="0"/>
              <a:t> program; a </a:t>
            </a:r>
            <a:r>
              <a:rPr lang="en-US" sz="2000" dirty="0" smtClean="0"/>
              <a:t>base for several exceptions</a:t>
            </a:r>
            <a:r>
              <a:rPr lang="pl-PL" sz="2000" dirty="0" smtClean="0"/>
              <a:t> 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domain_error</a:t>
            </a:r>
            <a:r>
              <a:rPr lang="pl-PL" sz="2000" dirty="0" smtClean="0">
                <a:latin typeface="Arial Narrow" pitchFamily="34" charset="0"/>
              </a:rPr>
              <a:t>,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invalid_argument</a:t>
            </a:r>
            <a:r>
              <a:rPr lang="pl-PL" sz="2000" dirty="0" smtClean="0">
                <a:latin typeface="Arial Narrow" pitchFamily="34" charset="0"/>
              </a:rPr>
              <a:t>,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length_error</a:t>
            </a:r>
            <a:r>
              <a:rPr lang="pl-PL" sz="2000" dirty="0" smtClean="0">
                <a:latin typeface="Arial Narrow" pitchFamily="34" charset="0"/>
              </a:rPr>
              <a:t>,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out_of_range</a:t>
            </a:r>
            <a:r>
              <a:rPr lang="pl-PL" sz="20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ios_base</a:t>
            </a:r>
            <a:r>
              <a:rPr lang="en-US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::failure</a:t>
            </a:r>
            <a:r>
              <a:rPr lang="pl-PL" sz="24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	for </a:t>
            </a:r>
            <a:r>
              <a:rPr lang="pl-PL" sz="2000" dirty="0" err="1" smtClean="0"/>
              <a:t>reporting</a:t>
            </a:r>
            <a:r>
              <a:rPr lang="pl-PL" sz="2000" dirty="0" smtClean="0"/>
              <a:t> </a:t>
            </a:r>
            <a:r>
              <a:rPr lang="pl-PL" sz="2000" dirty="0" err="1" smtClean="0"/>
              <a:t>errors</a:t>
            </a:r>
            <a:r>
              <a:rPr lang="pl-PL" sz="2000" dirty="0" smtClean="0"/>
              <a:t> by </a:t>
            </a:r>
            <a:r>
              <a:rPr lang="en-US" sz="2000" dirty="0" smtClean="0"/>
              <a:t>the </a:t>
            </a:r>
            <a:r>
              <a:rPr lang="en-US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iostream</a:t>
            </a:r>
            <a:r>
              <a:rPr lang="en-US" sz="2000" dirty="0" smtClean="0"/>
              <a:t> library</a:t>
            </a:r>
            <a:endParaRPr lang="pl-PL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l-PL" sz="2400" dirty="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Standard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library 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exceptions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C++ </a:t>
            </a:r>
            <a:r>
              <a:rPr lang="pl-PL" b="1" dirty="0" err="1" smtClean="0"/>
              <a:t>libraries</a:t>
            </a:r>
            <a:r>
              <a:rPr lang="pl-PL" b="1" dirty="0" smtClean="0"/>
              <a:t>, </a:t>
            </a:r>
            <a:r>
              <a:rPr lang="pl-PL" b="1" dirty="0" err="1" smtClean="0"/>
              <a:t>the</a:t>
            </a:r>
            <a:r>
              <a:rPr lang="pl-PL" b="1" dirty="0" smtClean="0"/>
              <a:t> C++ standard </a:t>
            </a:r>
            <a:r>
              <a:rPr lang="pl-PL" b="1" dirty="0" err="1" smtClean="0"/>
              <a:t>library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We often strive for writing portable reusable code; we are able to detect errors, however our code may be used for many different purposes and we are not able to foresee how to react when error occurs. </a:t>
            </a:r>
          </a:p>
          <a:p>
            <a:pPr eaLnBrk="1" hangingPunct="1">
              <a:defRPr/>
            </a:pPr>
            <a:r>
              <a:rPr lang="en-US" sz="2800" dirty="0" smtClean="0"/>
              <a:t>Someone that uses our code has a quite opposite problem – he knows what to do when the error is detected, however in detecting and signaling errors he’d like to depend on our code.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000" dirty="0" smtClean="0"/>
              <a:t>Why exceptions?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Exceptions in C++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 C++ the </a:t>
            </a:r>
            <a:r>
              <a:rPr lang="en-US" sz="2800" b="1" dirty="0" smtClean="0"/>
              <a:t>exception mechanism</a:t>
            </a:r>
            <a:r>
              <a:rPr lang="en-US" sz="2800" dirty="0" smtClean="0"/>
              <a:t> is introduced, as a method of signaling errors when the errors are detected and a method of defining reactions – code to be executed, when the error is detected. C++ exception mechanism uses following keywords: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r>
              <a:rPr lang="en-US" sz="2800" dirty="0" smtClean="0"/>
              <a:t>.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b="1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2400" dirty="0" smtClean="0"/>
              <a:t> — raising exception (signaling, that the error has been detected) </a:t>
            </a:r>
            <a:endParaRPr lang="en-US" sz="24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r>
              <a:rPr lang="en-US" sz="2400" dirty="0" smtClean="0"/>
              <a:t> — precedes the code (placed in curly brackets) that may raise </a:t>
            </a:r>
            <a:r>
              <a:rPr lang="en-US" sz="2400" dirty="0" err="1" smtClean="0"/>
              <a:t>exceptio</a:t>
            </a:r>
            <a:r>
              <a:rPr lang="pl-PL" sz="2400" dirty="0" smtClean="0"/>
              <a:t>n</a:t>
            </a:r>
            <a:r>
              <a:rPr lang="en-US" sz="2400" dirty="0" smtClean="0"/>
              <a:t>s</a:t>
            </a:r>
            <a:endParaRPr lang="en-US" sz="24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en-US" sz="2400" dirty="0" smtClean="0"/>
              <a:t> — defines the reaction for errors /exceptions/ raised in </a:t>
            </a:r>
            <a:r>
              <a:rPr lang="en-US" sz="2400" dirty="0" err="1" smtClean="0"/>
              <a:t>prec</a:t>
            </a:r>
            <a:r>
              <a:rPr lang="pl-PL" sz="2400" dirty="0" smtClean="0"/>
              <a:t>e</a:t>
            </a:r>
            <a:r>
              <a:rPr lang="en-US" sz="2400" dirty="0" smtClean="0"/>
              <a:t>ding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throw, try and catch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function()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function that may detect errors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signal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it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by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raising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exceptions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calculations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in case of detecting the error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1;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we raise exception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otherwise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we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continue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processing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if other error is detected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2;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raise another exception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...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769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example0()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we’ll be doing something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that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may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raise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exception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curly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bracket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obligatory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here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!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function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"no 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errors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: -) "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if the exception was raised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the following code will be executed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(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handler)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curly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bracket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obligatory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here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!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error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detected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"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i;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in case function() ends without raising any exception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exception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handler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skipped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code following exception handler is executed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example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0 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ends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"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throw, try and catch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en-US" dirty="0" smtClean="0"/>
              <a:t> </a:t>
            </a:r>
            <a:r>
              <a:rPr lang="en-US" sz="2400" dirty="0" smtClean="0"/>
              <a:t>– it’s an operator, that is followed by expression determining type(class) and value of the exception. We may define various classes of exceptions;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en-US" sz="2400" dirty="0" smtClean="0"/>
              <a:t> – may follow throw or another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en-US" sz="2400" dirty="0" smtClean="0"/>
              <a:t> only , in the parenthesis we specify type(class) of the exception and variable(object) that holds value of the exception.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If knowledge of the class of the exception is enough to handle the exception we may specify the class only (without specifying the object).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Code that handles exception is called the </a:t>
            </a:r>
            <a:r>
              <a:rPr lang="en-US" sz="2000" b="1" dirty="0" smtClean="0"/>
              <a:t>exception handler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Exception handler may be placed even in the very method/function that raises the exception.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769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example1()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try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some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calculations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and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error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'a'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other calculations and error again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throw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1;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...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"error detected, error number : 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catch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error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detected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Raising and catching exceptions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When the exception is raised, the function call stack is analyzed from current function/method up to the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main(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dirty="0" smtClean="0"/>
              <a:t>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When going up, local objects are being destructed (as if the function was exited normally).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If no exception handler is found (more then one handler may be defined) the program is stopped.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If matching handler is found (matching the class of exception) then it’s executed. If there were couple matching handlers first found is executed.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5187</TotalTime>
  <Words>1713</Words>
  <Application>Microsoft Office PowerPoint</Application>
  <PresentationFormat>Pokaz na ekranie (4:3)</PresentationFormat>
  <Paragraphs>323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         </vt:lpstr>
      <vt:lpstr>         </vt:lpstr>
      <vt:lpstr>Prezentacja programu PowerPoint</vt:lpstr>
      <vt:lpstr>Exceptions in C++</vt:lpstr>
      <vt:lpstr>throw, try and catch</vt:lpstr>
      <vt:lpstr>Prezentacja programu PowerPoint</vt:lpstr>
      <vt:lpstr>throw, try and catch</vt:lpstr>
      <vt:lpstr>Prezentacja programu PowerPoint</vt:lpstr>
      <vt:lpstr>Raising and catching exceptions</vt:lpstr>
      <vt:lpstr>Raising and catching exceptions</vt:lpstr>
      <vt:lpstr>Re-raising exceptions</vt:lpstr>
      <vt:lpstr>Nested handlers</vt:lpstr>
      <vt:lpstr>Exception classes</vt:lpstr>
      <vt:lpstr>Exception classes</vt:lpstr>
      <vt:lpstr>Inheritance of exception classes</vt:lpstr>
      <vt:lpstr>Inheritance of exception classes</vt:lpstr>
      <vt:lpstr>Inheritance of exception classes</vt:lpstr>
      <vt:lpstr>Handling unhandled exceptions</vt:lpstr>
      <vt:lpstr>Specifying explicitly methods that throw exceptions</vt:lpstr>
      <vt:lpstr>Specifying explicitly methods that throw exceptions</vt:lpstr>
      <vt:lpstr>Unexpected exception handling</vt:lpstr>
      <vt:lpstr>Exceptions and constructors</vt:lpstr>
      <vt:lpstr>Exceptions and constructors and destructors</vt:lpstr>
      <vt:lpstr>Standard library exceptions</vt:lpstr>
      <vt:lpstr>Prezentacja programu PowerPoint</vt:lpstr>
      <vt:lpstr>Prezentacja programu PowerPoint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314</cp:revision>
  <dcterms:created xsi:type="dcterms:W3CDTF">2018-03-21T20:01:06Z</dcterms:created>
  <dcterms:modified xsi:type="dcterms:W3CDTF">2020-02-27T19:51:16Z</dcterms:modified>
</cp:coreProperties>
</file>